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0" r:id="rId3"/>
    <p:sldMasterId id="2147483652" r:id="rId4"/>
    <p:sldMasterId id="2147483655" r:id="rId5"/>
    <p:sldMasterId id="2147483658" r:id="rId6"/>
    <p:sldMasterId id="2147483660" r:id="rId7"/>
  </p:sldMasterIdLst>
  <p:notesMasterIdLst>
    <p:notesMasterId r:id="rId15"/>
  </p:notesMasterIdLst>
  <p:handoutMasterIdLst>
    <p:handoutMasterId r:id="rId40"/>
  </p:handoutMasterIdLst>
  <p:sldIdLst>
    <p:sldId id="339" r:id="rId8"/>
    <p:sldId id="382" r:id="rId9"/>
    <p:sldId id="340" r:id="rId10"/>
    <p:sldId id="341" r:id="rId11"/>
    <p:sldId id="344" r:id="rId12"/>
    <p:sldId id="342" r:id="rId13"/>
    <p:sldId id="384" r:id="rId14"/>
    <p:sldId id="385" r:id="rId16"/>
    <p:sldId id="412" r:id="rId17"/>
    <p:sldId id="415" r:id="rId18"/>
    <p:sldId id="413" r:id="rId19"/>
    <p:sldId id="414" r:id="rId20"/>
    <p:sldId id="416" r:id="rId21"/>
    <p:sldId id="388" r:id="rId22"/>
    <p:sldId id="389" r:id="rId23"/>
    <p:sldId id="390" r:id="rId24"/>
    <p:sldId id="391" r:id="rId25"/>
    <p:sldId id="392" r:id="rId26"/>
    <p:sldId id="394" r:id="rId27"/>
    <p:sldId id="396" r:id="rId28"/>
    <p:sldId id="397" r:id="rId29"/>
    <p:sldId id="398" r:id="rId30"/>
    <p:sldId id="399" r:id="rId31"/>
    <p:sldId id="417" r:id="rId32"/>
    <p:sldId id="418" r:id="rId33"/>
    <p:sldId id="401" r:id="rId34"/>
    <p:sldId id="402" r:id="rId35"/>
    <p:sldId id="403" r:id="rId36"/>
    <p:sldId id="404" r:id="rId37"/>
    <p:sldId id="405" r:id="rId38"/>
    <p:sldId id="380" r:id="rId39"/>
  </p:sldIdLst>
  <p:sldSz cx="12192000" cy="6858000"/>
  <p:notesSz cx="7103745" cy="10234295"/>
  <p:embeddedFontLst>
    <p:embeddedFont>
      <p:font typeface="Calibri" panose="020F0502020204030204" charset="0"/>
      <p:regular r:id="rId44"/>
      <p:bold r:id="rId45"/>
      <p:italic r:id="rId46"/>
      <p:boldItalic r:id="rId47"/>
    </p:embeddedFont>
    <p:embeddedFont>
      <p:font typeface="Calibri Light" panose="020F0302020204030204" charset="0"/>
      <p:regular r:id="rId48"/>
      <p:italic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CD3"/>
    <a:srgbClr val="0E2539"/>
    <a:srgbClr val="1AA3AA"/>
    <a:srgbClr val="3498DB"/>
    <a:srgbClr val="1F74AD"/>
    <a:srgbClr val="4992EB"/>
    <a:srgbClr val="6299EC"/>
    <a:srgbClr val="74BAF0"/>
    <a:srgbClr val="AADAF3"/>
    <a:srgbClr val="9BD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notesMaster" Target="notesMasters/notesMaster1.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流程图: 过程 18"/>
          <p:cNvSpPr/>
          <p:nvPr userDrawn="1"/>
        </p:nvSpPr>
        <p:spPr>
          <a:xfrm>
            <a:off x="2473325" y="1886585"/>
            <a:ext cx="1127125" cy="3514725"/>
          </a:xfrm>
          <a:prstGeom prst="flowChartProcess">
            <a:avLst/>
          </a:prstGeom>
          <a:solidFill>
            <a:srgbClr val="157CD3"/>
          </a:solidFill>
          <a:ln w="127000" cmpd="sng">
            <a:noFill/>
          </a:ln>
        </p:spPr>
        <p:style>
          <a:lnRef idx="2">
            <a:schemeClr val="accent6"/>
          </a:lnRef>
          <a:fillRef idx="1">
            <a:schemeClr val="lt1"/>
          </a:fillRef>
          <a:effectRef idx="0">
            <a:schemeClr val="accent6"/>
          </a:effectRef>
          <a:fontRef idx="minor">
            <a:schemeClr val="dk1"/>
          </a:fontRef>
        </p:style>
        <p:txBody>
          <a:bodyPr vert="eaVert" tIns="0" bIns="396240" rtlCol="0" anchor="ctr"/>
          <a:p>
            <a:pPr algn="ctr"/>
            <a:r>
              <a:rPr lang="zh-CN" altLang="en-US" sz="4800">
                <a:solidFill>
                  <a:schemeClr val="bg1"/>
                </a:solidFill>
                <a:latin typeface="思源黑体 CN Medium" panose="020B0600000000000000" charset="-122"/>
                <a:ea typeface="思源黑体 CN Medium" panose="020B0600000000000000" charset="-122"/>
                <a:sym typeface="+mn-ea"/>
              </a:rPr>
              <a:t>目 </a:t>
            </a:r>
            <a:r>
              <a:rPr lang="en-US" altLang="zh-CN" sz="4800">
                <a:solidFill>
                  <a:schemeClr val="bg1"/>
                </a:solidFill>
                <a:latin typeface="思源黑体 CN Medium" panose="020B0600000000000000" charset="-122"/>
                <a:ea typeface="思源黑体 CN Medium" panose="020B0600000000000000" charset="-122"/>
                <a:sym typeface="+mn-ea"/>
              </a:rPr>
              <a:t>  </a:t>
            </a:r>
            <a:r>
              <a:rPr lang="zh-CN" altLang="en-US" sz="4800">
                <a:solidFill>
                  <a:schemeClr val="bg1"/>
                </a:solidFill>
                <a:latin typeface="思源黑体 CN Medium" panose="020B0600000000000000" charset="-122"/>
                <a:ea typeface="思源黑体 CN Medium" panose="020B0600000000000000" charset="-122"/>
                <a:sym typeface="+mn-ea"/>
              </a:rPr>
              <a:t>录</a:t>
            </a:r>
            <a:endParaRPr lang="en-US" altLang="zh-CN" sz="4800">
              <a:solidFill>
                <a:schemeClr val="bg1"/>
              </a:solidFill>
              <a:latin typeface="思源黑体 CN Medium" panose="020B0600000000000000" charset="-122"/>
              <a:ea typeface="思源黑体 CN Medium" panose="020B0600000000000000" charset="-122"/>
              <a:sym typeface="+mn-ea"/>
            </a:endParaRPr>
          </a:p>
        </p:txBody>
      </p:sp>
      <p:pic>
        <p:nvPicPr>
          <p:cNvPr id="20" name="图片 19" descr="轩轩"/>
          <p:cNvPicPr>
            <a:picLocks noChangeAspect="1"/>
          </p:cNvPicPr>
          <p:nvPr userDrawn="1"/>
        </p:nvPicPr>
        <p:blipFill>
          <a:blip r:embed="rId3"/>
          <a:stretch>
            <a:fillRect/>
          </a:stretch>
        </p:blipFill>
        <p:spPr>
          <a:xfrm>
            <a:off x="638810" y="2679700"/>
            <a:ext cx="2038350" cy="3954145"/>
          </a:xfrm>
          <a:prstGeom prst="rect">
            <a:avLst/>
          </a:prstGeom>
          <a:effectLst>
            <a:outerShdw blurRad="215900" dist="88900" dir="2700000" algn="tl" rotWithShape="0">
              <a:prstClr val="black">
                <a:alpha val="40000"/>
              </a:prstClr>
            </a:outerShdw>
          </a:effectLst>
        </p:spPr>
      </p:pic>
      <p:sp>
        <p:nvSpPr>
          <p:cNvPr id="21" name="文本框 20"/>
          <p:cNvSpPr txBox="1"/>
          <p:nvPr userDrawn="1"/>
        </p:nvSpPr>
        <p:spPr>
          <a:xfrm>
            <a:off x="2700020" y="4742180"/>
            <a:ext cx="3265170" cy="460375"/>
          </a:xfrm>
          <a:prstGeom prst="rect">
            <a:avLst/>
          </a:prstGeom>
          <a:noFill/>
        </p:spPr>
        <p:txBody>
          <a:bodyPr wrap="square" rtlCol="0">
            <a:spAutoFit/>
          </a:bodyPr>
          <a:p>
            <a:r>
              <a:rPr lang="en-US" altLang="zh-CN" sz="2400">
                <a:solidFill>
                  <a:srgbClr val="B0D5FE"/>
                </a:solidFill>
                <a:latin typeface="思源黑体 CN Medium" panose="020B0600000000000000" charset="-122"/>
                <a:ea typeface="思源黑体 CN Medium" panose="020B0600000000000000" charset="-122"/>
              </a:rPr>
              <a:t>CONCENT</a:t>
            </a:r>
            <a:endParaRPr lang="en-US" altLang="zh-CN" sz="2400">
              <a:solidFill>
                <a:srgbClr val="B0D5FE"/>
              </a:solidFill>
              <a:latin typeface="思源黑体 CN Medium" panose="020B0600000000000000" charset="-122"/>
              <a:ea typeface="思源黑体 CN Medium" panose="020B0600000000000000" charset="-122"/>
            </a:endParaRPr>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
        <p:nvSpPr>
          <p:cNvPr id="8" name="椭圆 7"/>
          <p:cNvSpPr/>
          <p:nvPr userDrawn="1"/>
        </p:nvSpPr>
        <p:spPr>
          <a:xfrm>
            <a:off x="147955" y="147320"/>
            <a:ext cx="1044575" cy="1044575"/>
          </a:xfrm>
          <a:prstGeom prst="ellipse">
            <a:avLst/>
          </a:prstGeom>
          <a:noFill/>
          <a:ln w="212725">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人工智能初级版-学生手册 - 图标提取-湖南 - 修改_情境导入"/>
          <p:cNvPicPr>
            <a:picLocks noChangeAspect="1"/>
          </p:cNvPicPr>
          <p:nvPr userDrawn="1"/>
        </p:nvPicPr>
        <p:blipFill>
          <a:blip r:embed="rId4"/>
          <a:stretch>
            <a:fillRect/>
          </a:stretch>
        </p:blipFill>
        <p:spPr>
          <a:xfrm>
            <a:off x="294005" y="227965"/>
            <a:ext cx="2447925" cy="863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矩形 6"/>
          <p:cNvSpPr/>
          <p:nvPr userDrawn="1"/>
        </p:nvSpPr>
        <p:spPr>
          <a:xfrm>
            <a:off x="234950" y="227330"/>
            <a:ext cx="11722735" cy="640334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2"/>
          <a:stretch>
            <a:fillRect/>
          </a:stretch>
        </p:blipFill>
        <p:spPr>
          <a:xfrm>
            <a:off x="9505950" y="6630670"/>
            <a:ext cx="2416175" cy="225425"/>
          </a:xfrm>
          <a:prstGeom prst="rect">
            <a:avLst/>
          </a:prstGeom>
        </p:spPr>
      </p:pic>
      <p:sp>
        <p:nvSpPr>
          <p:cNvPr id="8" name="矩形 7"/>
          <p:cNvSpPr/>
          <p:nvPr userDrawn="1"/>
        </p:nvSpPr>
        <p:spPr>
          <a:xfrm>
            <a:off x="8255" y="2113598"/>
            <a:ext cx="12175490" cy="2630805"/>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userDrawn="1"/>
        </p:nvSpPr>
        <p:spPr>
          <a:xfrm>
            <a:off x="10231755" y="1578610"/>
            <a:ext cx="786130" cy="786130"/>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椭圆 10"/>
          <p:cNvSpPr/>
          <p:nvPr userDrawn="1"/>
        </p:nvSpPr>
        <p:spPr>
          <a:xfrm>
            <a:off x="1596390" y="4955540"/>
            <a:ext cx="582295" cy="582295"/>
          </a:xfrm>
          <a:prstGeom prst="ellipse">
            <a:avLst/>
          </a:prstGeom>
          <a:solidFill>
            <a:srgbClr val="FBDC4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2" name="椭圆 11"/>
          <p:cNvSpPr/>
          <p:nvPr userDrawn="1"/>
        </p:nvSpPr>
        <p:spPr>
          <a:xfrm>
            <a:off x="2178685" y="4604385"/>
            <a:ext cx="350520" cy="350520"/>
          </a:xfrm>
          <a:prstGeom prst="ellipse">
            <a:avLst/>
          </a:prstGeom>
          <a:solidFill>
            <a:srgbClr val="FBDC4D"/>
          </a:solidFill>
          <a:ln w="88900" cmpd="sng">
            <a:no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out)">
                                      <p:cBhvr>
                                        <p:cTn id="7" dur="2000"/>
                                        <p:tgtEl>
                                          <p:spTgt spid="11"/>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plus(out)">
                                      <p:cBhvr>
                                        <p:cTn id="10" dur="2000"/>
                                        <p:tgtEl>
                                          <p:spTgt spid="12"/>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9"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57CD3"/>
        </a:solidFill>
        <a:effectLst/>
      </p:bgPr>
    </p:bg>
    <p:spTree>
      <p:nvGrpSpPr>
        <p:cNvPr id="1" name=""/>
        <p:cNvGrpSpPr/>
        <p:nvPr/>
      </p:nvGrpSpPr>
      <p:grpSpPr>
        <a:xfrm>
          <a:off x="0" y="0"/>
          <a:ext cx="0" cy="0"/>
          <a:chOff x="0" y="0"/>
          <a:chExt cx="0" cy="0"/>
        </a:xfrm>
      </p:grpSpPr>
      <p:sp>
        <p:nvSpPr>
          <p:cNvPr id="17" name="饼形 16"/>
          <p:cNvSpPr/>
          <p:nvPr userDrawn="1"/>
        </p:nvSpPr>
        <p:spPr>
          <a:xfrm>
            <a:off x="-1735455" y="-1754505"/>
            <a:ext cx="3469005" cy="3469005"/>
          </a:xfrm>
          <a:prstGeom prst="pie">
            <a:avLst>
              <a:gd name="adj1" fmla="val 4203"/>
              <a:gd name="adj2" fmla="val 5421724"/>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饼形 17"/>
          <p:cNvSpPr/>
          <p:nvPr userDrawn="1"/>
        </p:nvSpPr>
        <p:spPr>
          <a:xfrm rot="5400000">
            <a:off x="11160760" y="4784090"/>
            <a:ext cx="2073910" cy="2073910"/>
          </a:xfrm>
          <a:prstGeom prst="pie">
            <a:avLst>
              <a:gd name="adj1" fmla="val 4203"/>
              <a:gd name="adj2" fmla="val 10783576"/>
            </a:avLst>
          </a:prstGeom>
          <a:solidFill>
            <a:srgbClr val="FBD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矩形 6"/>
          <p:cNvSpPr/>
          <p:nvPr userDrawn="1"/>
        </p:nvSpPr>
        <p:spPr>
          <a:xfrm>
            <a:off x="0" y="1834515"/>
            <a:ext cx="12192635" cy="3188970"/>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pic>
        <p:nvPicPr>
          <p:cNvPr id="10" name="图片 9" descr="飞瑞敖长图标-FRO-白色描边"/>
          <p:cNvPicPr>
            <a:picLocks noChangeAspect="1"/>
          </p:cNvPicPr>
          <p:nvPr userDrawn="1"/>
        </p:nvPicPr>
        <p:blipFill>
          <a:blip r:embed="rId3"/>
          <a:stretch>
            <a:fillRect/>
          </a:stretch>
        </p:blipFill>
        <p:spPr>
          <a:xfrm>
            <a:off x="9505950" y="6630670"/>
            <a:ext cx="2416175" cy="2254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5.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1578610"/>
            <a:ext cx="11359515" cy="3627755"/>
            <a:chOff x="0" y="2486"/>
            <a:chExt cx="17889" cy="5713"/>
          </a:xfrm>
        </p:grpSpPr>
        <p:sp>
          <p:nvSpPr>
            <p:cNvPr id="14" name="矩形 13"/>
            <p:cNvSpPr/>
            <p:nvPr/>
          </p:nvSpPr>
          <p:spPr>
            <a:xfrm>
              <a:off x="0" y="3733"/>
              <a:ext cx="11273" cy="4026"/>
            </a:xfrm>
            <a:prstGeom prst="rect">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未标题-1-02"/>
            <p:cNvPicPr>
              <a:picLocks noChangeAspect="1"/>
            </p:cNvPicPr>
            <p:nvPr/>
          </p:nvPicPr>
          <p:blipFill>
            <a:blip r:embed="rId1"/>
            <a:stretch>
              <a:fillRect/>
            </a:stretch>
          </p:blipFill>
          <p:spPr>
            <a:xfrm>
              <a:off x="10186" y="2486"/>
              <a:ext cx="7703" cy="5713"/>
            </a:xfrm>
            <a:prstGeom prst="rect">
              <a:avLst/>
            </a:prstGeom>
          </p:spPr>
        </p:pic>
      </p:grpSp>
      <p:sp>
        <p:nvSpPr>
          <p:cNvPr id="2" name="圆角矩形 1"/>
          <p:cNvSpPr/>
          <p:nvPr/>
        </p:nvSpPr>
        <p:spPr>
          <a:xfrm>
            <a:off x="1296670" y="2576830"/>
            <a:ext cx="1457325" cy="438785"/>
          </a:xfrm>
          <a:prstGeom prst="roundRect">
            <a:avLst/>
          </a:prstGeom>
          <a:solidFill>
            <a:srgbClr val="FBDC4D"/>
          </a:solidFill>
          <a:ln>
            <a:noFill/>
          </a:ln>
        </p:spPr>
        <p:style>
          <a:lnRef idx="2">
            <a:schemeClr val="accent6"/>
          </a:lnRef>
          <a:fillRef idx="1">
            <a:schemeClr val="lt1"/>
          </a:fillRef>
          <a:effectRef idx="0">
            <a:schemeClr val="accent6"/>
          </a:effectRef>
          <a:fontRef idx="minor">
            <a:schemeClr val="dk1"/>
          </a:fontRef>
        </p:style>
        <p:txBody>
          <a:bodyPr rtlCol="0" anchor="ctr"/>
          <a:p>
            <a:pPr algn="ctr" fontAlgn="ctr">
              <a:lnSpc>
                <a:spcPct val="100000"/>
              </a:lnSpc>
            </a:pPr>
            <a:r>
              <a:rPr lang="zh-CN" altLang="en-US" sz="2200">
                <a:solidFill>
                  <a:srgbClr val="157CD3"/>
                </a:solidFill>
                <a:latin typeface="思源黑体 CN Medium" panose="020B0600000000000000" charset="-122"/>
                <a:ea typeface="思源黑体 CN Medium" panose="020B0600000000000000" charset="-122"/>
              </a:rPr>
              <a:t>第十四课</a:t>
            </a:r>
            <a:endParaRPr lang="zh-CN" altLang="en-US" sz="2200">
              <a:solidFill>
                <a:srgbClr val="157CD3"/>
              </a:solidFill>
              <a:latin typeface="思源黑体 CN Medium" panose="020B0600000000000000" charset="-122"/>
              <a:ea typeface="思源黑体 CN Medium" panose="020B0600000000000000" charset="-122"/>
            </a:endParaRPr>
          </a:p>
        </p:txBody>
      </p:sp>
      <p:sp>
        <p:nvSpPr>
          <p:cNvPr id="71" name="PA_矩形 17"/>
          <p:cNvSpPr/>
          <p:nvPr>
            <p:custDataLst>
              <p:tags r:id="rId2"/>
            </p:custDataLst>
          </p:nvPr>
        </p:nvSpPr>
        <p:spPr>
          <a:xfrm>
            <a:off x="1219835" y="3015615"/>
            <a:ext cx="4799330" cy="706755"/>
          </a:xfrm>
          <a:prstGeom prst="rect">
            <a:avLst/>
          </a:prstGeom>
        </p:spPr>
        <p:txBody>
          <a:bodyPr wrap="square">
            <a:spAutoFit/>
          </a:bodyPr>
          <a:p>
            <a:pPr lvl="0" algn="l"/>
            <a:r>
              <a:rPr lang="zh-CN" altLang="en-US" sz="4000">
                <a:solidFill>
                  <a:schemeClr val="bg1"/>
                </a:solidFill>
                <a:latin typeface="思源黑体 CN Medium" panose="020B0600000000000000" charset="-122"/>
                <a:ea typeface="思源黑体 CN Medium" panose="020B0600000000000000" charset="-122"/>
              </a:rPr>
              <a:t>二维码与溯源系统</a:t>
            </a:r>
            <a:endParaRPr lang="zh-CN" altLang="en-US" sz="4000">
              <a:solidFill>
                <a:schemeClr val="bg1"/>
              </a:solidFill>
              <a:latin typeface="思源黑体 CN Medium" panose="020B0600000000000000" charset="-122"/>
              <a:ea typeface="思源黑体 CN Medium" panose="020B0600000000000000" charset="-122"/>
            </a:endParaRPr>
          </a:p>
        </p:txBody>
      </p:sp>
      <p:pic>
        <p:nvPicPr>
          <p:cNvPr id="10" name="图片 9" descr="C:\Users\admin\Desktop\飞瑞敖官网二维码.png飞瑞敖官网二维码"/>
          <p:cNvPicPr>
            <a:picLocks noChangeAspect="1"/>
          </p:cNvPicPr>
          <p:nvPr/>
        </p:nvPicPr>
        <p:blipFill>
          <a:blip r:embed="rId3"/>
          <a:srcRect/>
          <a:stretch>
            <a:fillRect/>
          </a:stretch>
        </p:blipFill>
        <p:spPr>
          <a:xfrm>
            <a:off x="7875270" y="2676525"/>
            <a:ext cx="2010410" cy="2011045"/>
          </a:xfrm>
          <a:prstGeom prst="rect">
            <a:avLst/>
          </a:prstGeom>
        </p:spPr>
      </p:pic>
      <p:grpSp>
        <p:nvGrpSpPr>
          <p:cNvPr id="5" name="组合 4"/>
          <p:cNvGrpSpPr/>
          <p:nvPr/>
        </p:nvGrpSpPr>
        <p:grpSpPr>
          <a:xfrm>
            <a:off x="1328420" y="4211955"/>
            <a:ext cx="2944495" cy="430530"/>
            <a:chOff x="2576" y="7022"/>
            <a:chExt cx="4637" cy="678"/>
          </a:xfrm>
        </p:grpSpPr>
        <p:sp>
          <p:nvSpPr>
            <p:cNvPr id="8" name="文本框 7"/>
            <p:cNvSpPr txBox="1"/>
            <p:nvPr/>
          </p:nvSpPr>
          <p:spPr>
            <a:xfrm>
              <a:off x="3423" y="7071"/>
              <a:ext cx="3790" cy="580"/>
            </a:xfrm>
            <a:prstGeom prst="rect">
              <a:avLst/>
            </a:prstGeom>
            <a:noFill/>
          </p:spPr>
          <p:txBody>
            <a:bodyPr wrap="square" rtlCol="0">
              <a:spAutoFit/>
            </a:bodyPr>
            <a:p>
              <a:r>
                <a:rPr lang="zh-CN" altLang="en-US">
                  <a:solidFill>
                    <a:schemeClr val="bg1"/>
                  </a:solidFill>
                  <a:latin typeface="思源黑体 CN Normal" panose="020B0400000000000000" charset="-122"/>
                  <a:ea typeface="思源黑体 CN Normal" panose="020B0400000000000000" charset="-122"/>
                </a:rPr>
                <a:t>主讲人：老师</a:t>
              </a:r>
              <a:endParaRPr lang="en-US" altLang="zh-CN">
                <a:solidFill>
                  <a:schemeClr val="bg1"/>
                </a:solidFill>
                <a:latin typeface="思源黑体 CN Normal" panose="020B0400000000000000" charset="-122"/>
                <a:ea typeface="思源黑体 CN Normal" panose="020B0400000000000000" charset="-122"/>
              </a:endParaRPr>
            </a:p>
          </p:txBody>
        </p:sp>
        <p:grpSp>
          <p:nvGrpSpPr>
            <p:cNvPr id="16" name="组合 15"/>
            <p:cNvGrpSpPr/>
            <p:nvPr/>
          </p:nvGrpSpPr>
          <p:grpSpPr>
            <a:xfrm>
              <a:off x="2576" y="7022"/>
              <a:ext cx="847" cy="678"/>
              <a:chOff x="2494" y="6945"/>
              <a:chExt cx="1023" cy="818"/>
            </a:xfrm>
          </p:grpSpPr>
          <p:sp>
            <p:nvSpPr>
              <p:cNvPr id="17" name="椭圆 16"/>
              <p:cNvSpPr/>
              <p:nvPr/>
            </p:nvSpPr>
            <p:spPr>
              <a:xfrm>
                <a:off x="2494" y="6945"/>
                <a:ext cx="704" cy="704"/>
              </a:xfrm>
              <a:prstGeom prst="ellipse">
                <a:avLst/>
              </a:prstGeom>
              <a:noFill/>
              <a:ln w="57150">
                <a:solidFill>
                  <a:srgbClr val="FBDC4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2786" y="7035"/>
                <a:ext cx="731" cy="728"/>
                <a:chOff x="2786" y="7035"/>
                <a:chExt cx="731" cy="728"/>
              </a:xfrm>
            </p:grpSpPr>
            <p:sp>
              <p:nvSpPr>
                <p:cNvPr id="19" name="椭圆 18"/>
                <p:cNvSpPr/>
                <p:nvPr/>
              </p:nvSpPr>
              <p:spPr>
                <a:xfrm>
                  <a:off x="2851" y="7096"/>
                  <a:ext cx="601" cy="601"/>
                </a:xfrm>
                <a:prstGeom prst="ellipse">
                  <a:avLst/>
                </a:prstGeom>
                <a:solidFill>
                  <a:srgbClr val="FBDC4D"/>
                </a:solidFill>
                <a:ln w="57150">
                  <a:solidFill>
                    <a:srgbClr val="FBD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人物"/>
                <p:cNvPicPr>
                  <a:picLocks noChangeAspect="1"/>
                </p:cNvPicPr>
                <p:nvPr/>
              </p:nvPicPr>
              <p:blipFill>
                <a:blip r:embed="rId4"/>
                <a:stretch>
                  <a:fillRect/>
                </a:stretch>
              </p:blipFill>
              <p:spPr>
                <a:xfrm>
                  <a:off x="2786" y="7035"/>
                  <a:ext cx="731" cy="728"/>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500"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500"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不同的溯源技术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6" name="图片 25" descr="PPT母版"/>
          <p:cNvPicPr>
            <a:picLocks noChangeAspect="1"/>
          </p:cNvPicPr>
          <p:nvPr/>
        </p:nvPicPr>
        <p:blipFill>
          <a:blip r:embed="rId1"/>
          <a:stretch>
            <a:fillRect/>
          </a:stretch>
        </p:blipFill>
        <p:spPr>
          <a:xfrm>
            <a:off x="525145" y="5721985"/>
            <a:ext cx="2104390" cy="595630"/>
          </a:xfrm>
          <a:prstGeom prst="rect">
            <a:avLst/>
          </a:prstGeom>
        </p:spPr>
      </p:pic>
      <p:pic>
        <p:nvPicPr>
          <p:cNvPr id="24" name="图片 24" descr="qrcode"/>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280910" y="2031365"/>
            <a:ext cx="3133725" cy="3133725"/>
          </a:xfrm>
          <a:prstGeom prst="rect">
            <a:avLst/>
          </a:prstGeom>
        </p:spPr>
      </p:pic>
      <p:sp>
        <p:nvSpPr>
          <p:cNvPr id="3" name="矩形 2"/>
          <p:cNvSpPr/>
          <p:nvPr/>
        </p:nvSpPr>
        <p:spPr>
          <a:xfrm>
            <a:off x="996950" y="1475105"/>
            <a:ext cx="5207635" cy="44526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我们来比较一下这两种溯源技术：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二维码：</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成本比较低。</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制作非常简单。</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不需要特殊的读写设备。</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不同的溯源技术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383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从这两种溯源方式的特点我们可以看出，二维码使用起来会更加简单，所以适用于量比较大、成本比较低的农产品上，而RFID电子标签则适用于对于防伪需求更高的高价值农产品上。</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20190621小学版人物集合-轩轩_26-3"/>
          <p:cNvPicPr>
            <a:picLocks noChangeAspect="1"/>
          </p:cNvPicPr>
          <p:nvPr/>
        </p:nvPicPr>
        <p:blipFill>
          <a:blip r:embed="rId1"/>
          <a:stretch>
            <a:fillRect/>
          </a:stretch>
        </p:blipFill>
        <p:spPr>
          <a:xfrm>
            <a:off x="5421313" y="3914140"/>
            <a:ext cx="1349375" cy="2078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不同的溯源技术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5" name="矩形 4"/>
          <p:cNvSpPr/>
          <p:nvPr/>
        </p:nvSpPr>
        <p:spPr>
          <a:xfrm>
            <a:off x="996950" y="1475105"/>
            <a:ext cx="7145655" cy="439547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现在的溯源系统更多是将这两种方式结合起来，比如在农产品的生产过程中，使用特殊的读写设备，将同一批次的农产品的相关信息都记录在同一个RFID电子标签上。</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而这个RFID电子标签有可能会伴随这批农产品从生产到销售，然后到了销售的时候，再将RFID电子标签的信息读取出来，然后记录在同一个二维码中，然后将这个二维码粘贴在单个农产品上，以便于消费者进行扫码查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6" name="图片 25" descr="PPT母版"/>
          <p:cNvPicPr>
            <a:picLocks noChangeAspect="1"/>
          </p:cNvPicPr>
          <p:nvPr/>
        </p:nvPicPr>
        <p:blipFill>
          <a:blip r:embed="rId1"/>
          <a:stretch>
            <a:fillRect/>
          </a:stretch>
        </p:blipFill>
        <p:spPr>
          <a:xfrm>
            <a:off x="677545" y="5721985"/>
            <a:ext cx="2104390" cy="595630"/>
          </a:xfrm>
          <a:prstGeom prst="rect">
            <a:avLst/>
          </a:prstGeom>
        </p:spPr>
      </p:pic>
      <p:pic>
        <p:nvPicPr>
          <p:cNvPr id="2" name="图片 1" descr="20190621小学版人物集合-轩轩_81"/>
          <p:cNvPicPr>
            <a:picLocks noChangeAspect="1"/>
          </p:cNvPicPr>
          <p:nvPr/>
        </p:nvPicPr>
        <p:blipFill>
          <a:blip r:embed="rId2"/>
          <a:stretch>
            <a:fillRect/>
          </a:stretch>
        </p:blipFill>
        <p:spPr>
          <a:xfrm>
            <a:off x="8861425" y="3413760"/>
            <a:ext cx="1844040" cy="2121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8818" y="3014028"/>
            <a:ext cx="571436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二、了解二维码</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5621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通过之前的例子我们可以知道RFID和二维码算是在溯源系统中比较常见的技术，而我们上一节课已经了解过RFID技术了，今天我们就来了解一下二维码吧！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4" name="图片 24" descr="qrcode"/>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883785" y="3529965"/>
            <a:ext cx="2424430" cy="2424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01866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二维码又称二维条码，常见的二维码为QR Code，QR全称Quick Response，是一个近几年来移动设备上超流行的一种编码方式，它比传统的Bar Code条形码能存更多的信息，也能表示更多的数据类型。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2" name="组合 1"/>
          <p:cNvGrpSpPr/>
          <p:nvPr/>
        </p:nvGrpSpPr>
        <p:grpSpPr>
          <a:xfrm>
            <a:off x="3229610" y="4158615"/>
            <a:ext cx="5732780" cy="1743710"/>
            <a:chOff x="3350" y="6496"/>
            <a:chExt cx="9028" cy="2746"/>
          </a:xfrm>
        </p:grpSpPr>
        <p:pic>
          <p:nvPicPr>
            <p:cNvPr id="3" name="图片 24" descr="qrcode"/>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9632" y="6496"/>
              <a:ext cx="2746" cy="2746"/>
            </a:xfrm>
            <a:prstGeom prst="rect">
              <a:avLst/>
            </a:prstGeom>
          </p:spPr>
        </p:pic>
        <p:pic>
          <p:nvPicPr>
            <p:cNvPr id="5" name="图片 4" descr="pyStrich"/>
            <p:cNvPicPr>
              <a:picLocks noChangeAspect="1"/>
            </p:cNvPicPr>
            <p:nvPr/>
          </p:nvPicPr>
          <p:blipFill>
            <a:blip r:embed="rId2"/>
            <a:stretch>
              <a:fillRect/>
            </a:stretch>
          </p:blipFill>
          <p:spPr>
            <a:xfrm>
              <a:off x="3350" y="6601"/>
              <a:ext cx="5085" cy="253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41179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二维条码/二维码（2-dimensional bar code）是用某种特定的几何图形按一定规律在平面（二维方向上）分布的、黑白相间的、记录数据符号信息的图形；在代码编制上巧妙地利用构成计算机内部逻辑基础的“0”、“1”比特流的概念，使用若干个与二进制相对应的几何形体来表示文字数值信息，通过图象输入设备或光电扫描设备自动识读以实现信息自动处理，它具有条码技术的一些共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例如：每种码制有其特定的字符集；每个字符占有一定的宽度；具有一定的校验功能等；同时还具有对不同行的信息自动识别功能、以及处理图形旋转变化点。</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1113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防伪溯源：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用户扫码、即可查看产品的相关信息，同时后台可以获取最终消费。那么二维码除了农产品溯源系统，还可以应用在什么地方呢，我们现在一起来了解一下吧！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p:cNvPicPr>
            <a:picLocks noChangeAspect="1"/>
          </p:cNvPicPr>
          <p:nvPr/>
        </p:nvPicPr>
        <p:blipFill>
          <a:blip r:embed="rId1"/>
          <a:stretch>
            <a:fillRect/>
          </a:stretch>
        </p:blipFill>
        <p:spPr>
          <a:xfrm>
            <a:off x="4084955" y="3753485"/>
            <a:ext cx="4022090" cy="2682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31159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食品溯源：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根据生产指示，打印带有二维码的看板并放置在生产线的前方，看板上的二维码中录入有作业指示内容。工人在投入原材料时可扫描二维码查看相关指示，按照指示读取看板上的二维码及各原材料上的二维码，以此来确认是否按生产计划正确进行投入并记录使用原材料的信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p:cNvPicPr>
            <a:picLocks noChangeAspect="1"/>
          </p:cNvPicPr>
          <p:nvPr/>
        </p:nvPicPr>
        <p:blipFill>
          <a:blip r:embed="rId1"/>
          <a:srcRect l="7500" b="6966"/>
          <a:stretch>
            <a:fillRect/>
          </a:stretch>
        </p:blipFill>
        <p:spPr>
          <a:xfrm>
            <a:off x="4553268" y="4598035"/>
            <a:ext cx="3085465" cy="2009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4" grpId="0" bldLvl="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016000" y="1475105"/>
            <a:ext cx="10160000" cy="28543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食品溯源：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在原材料投入后的各个检验工序，可以通过扫描二维码记录的数据进行检验，这样可以省去手工记录的操作。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数据采集后，集中上传到电脑，电脑生成生产原始数据，以便后续进行产品、原材料追踪、生产步骤的检查。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5" name="图片 4"/>
          <p:cNvPicPr>
            <a:picLocks noChangeAspect="1"/>
          </p:cNvPicPr>
          <p:nvPr/>
        </p:nvPicPr>
        <p:blipFill>
          <a:blip r:embed="rId1"/>
          <a:stretch>
            <a:fillRect/>
          </a:stretch>
        </p:blipFill>
        <p:spPr>
          <a:xfrm>
            <a:off x="4552950" y="4549140"/>
            <a:ext cx="3086100" cy="2052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ldLvl="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 name="组合 16"/>
          <p:cNvGrpSpPr/>
          <p:nvPr/>
        </p:nvGrpSpPr>
        <p:grpSpPr>
          <a:xfrm>
            <a:off x="4947920" y="2287270"/>
            <a:ext cx="3273425" cy="657860"/>
            <a:chOff x="7510" y="2948"/>
            <a:chExt cx="5155" cy="1036"/>
          </a:xfrm>
        </p:grpSpPr>
        <p:sp>
          <p:nvSpPr>
            <p:cNvPr id="2" name="椭圆 1"/>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1</a:t>
              </a:r>
              <a:endParaRPr lang="en-US" altLang="zh-CN" sz="2600">
                <a:latin typeface="思源黑体 CN Normal" panose="020B0400000000000000" charset="-122"/>
                <a:ea typeface="思源黑体 CN Normal" panose="020B0400000000000000" charset="-122"/>
              </a:endParaRPr>
            </a:p>
          </p:txBody>
        </p:sp>
        <p:sp>
          <p:nvSpPr>
            <p:cNvPr id="3" name="文本框 2"/>
            <p:cNvSpPr txBox="1"/>
            <p:nvPr/>
          </p:nvSpPr>
          <p:spPr>
            <a:xfrm>
              <a:off x="9017" y="3055"/>
              <a:ext cx="3648" cy="822"/>
            </a:xfrm>
            <a:prstGeom prst="rect">
              <a:avLst/>
            </a:prstGeom>
            <a:noFill/>
          </p:spPr>
          <p:txBody>
            <a:bodyPr wrap="none" rtlCol="0" anchor="t">
              <a:spAutoFit/>
            </a:bodyPr>
            <a:p>
              <a:pPr algn="ctr" fontAlgn="ctr">
                <a:lnSpc>
                  <a:spcPct val="100000"/>
                </a:lnSpc>
                <a:buClrTx/>
                <a:buSzTx/>
                <a:buFontTx/>
              </a:pPr>
              <a:r>
                <a:rPr lang="zh-CN" altLang="en-US" sz="2800">
                  <a:solidFill>
                    <a:srgbClr val="1F3964"/>
                  </a:solidFill>
                  <a:latin typeface="思源黑体 CN Normal" panose="020B0400000000000000" charset="-122"/>
                  <a:ea typeface="思源黑体 CN Normal" panose="020B0400000000000000" charset="-122"/>
                  <a:sym typeface="+mn-ea"/>
                </a:rPr>
                <a:t>了解溯源系统</a:t>
              </a:r>
              <a:endParaRPr lang="zh-CN" altLang="en-US" sz="2800">
                <a:solidFill>
                  <a:srgbClr val="1F3964"/>
                </a:solidFill>
                <a:latin typeface="思源黑体 CN Normal" panose="020B0400000000000000" charset="-122"/>
                <a:ea typeface="思源黑体 CN Normal" panose="020B0400000000000000" charset="-122"/>
                <a:sym typeface="+mn-ea"/>
              </a:endParaRPr>
            </a:p>
          </p:txBody>
        </p:sp>
      </p:grpSp>
      <p:grpSp>
        <p:nvGrpSpPr>
          <p:cNvPr id="16" name="组合 15"/>
          <p:cNvGrpSpPr/>
          <p:nvPr/>
        </p:nvGrpSpPr>
        <p:grpSpPr>
          <a:xfrm>
            <a:off x="4947920" y="3337560"/>
            <a:ext cx="2931160" cy="657225"/>
            <a:chOff x="7510" y="4935"/>
            <a:chExt cx="4616" cy="1018"/>
          </a:xfrm>
        </p:grpSpPr>
        <p:sp>
          <p:nvSpPr>
            <p:cNvPr id="6" name="椭圆 5"/>
            <p:cNvSpPr/>
            <p:nvPr/>
          </p:nvSpPr>
          <p:spPr>
            <a:xfrm>
              <a:off x="7510" y="4935"/>
              <a:ext cx="1036" cy="1018"/>
            </a:xfrm>
            <a:prstGeom prst="ellipse">
              <a:avLst/>
            </a:prstGeom>
            <a:solidFill>
              <a:srgbClr val="157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2</a:t>
              </a:r>
              <a:endParaRPr lang="en-US" altLang="zh-CN" sz="2600">
                <a:latin typeface="思源黑体 CN Normal" panose="020B0400000000000000" charset="-122"/>
                <a:ea typeface="思源黑体 CN Normal" panose="020B0400000000000000" charset="-122"/>
              </a:endParaRPr>
            </a:p>
          </p:txBody>
        </p:sp>
        <p:sp>
          <p:nvSpPr>
            <p:cNvPr id="7" name="文本框 6"/>
            <p:cNvSpPr txBox="1"/>
            <p:nvPr/>
          </p:nvSpPr>
          <p:spPr>
            <a:xfrm>
              <a:off x="9038" y="5040"/>
              <a:ext cx="3088" cy="808"/>
            </a:xfrm>
            <a:prstGeom prst="rect">
              <a:avLst/>
            </a:prstGeom>
            <a:noFill/>
          </p:spPr>
          <p:txBody>
            <a:bodyPr wrap="none" rtlCol="0" anchor="t">
              <a:spAutoFit/>
            </a:bodyPr>
            <a:p>
              <a:pPr algn="ctr" fontAlgn="ctr">
                <a:lnSpc>
                  <a:spcPct val="100000"/>
                </a:lnSpc>
                <a:buClrTx/>
                <a:buSzTx/>
                <a:buFontTx/>
              </a:pPr>
              <a:r>
                <a:rPr lang="zh-CN" altLang="en-US" sz="2800">
                  <a:solidFill>
                    <a:srgbClr val="1F3964"/>
                  </a:solidFill>
                  <a:latin typeface="思源黑体 CN Normal" panose="020B0400000000000000" charset="-122"/>
                  <a:ea typeface="思源黑体 CN Normal" panose="020B0400000000000000" charset="-122"/>
                  <a:sym typeface="+mn-ea"/>
                </a:rPr>
                <a:t>了解二维码</a:t>
              </a:r>
              <a:endParaRPr lang="zh-CN" altLang="en-US" sz="2800">
                <a:solidFill>
                  <a:srgbClr val="1F3964"/>
                </a:solidFill>
                <a:latin typeface="思源黑体 CN Normal" panose="020B0400000000000000" charset="-122"/>
                <a:ea typeface="思源黑体 CN Normal" panose="020B0400000000000000" charset="-122"/>
                <a:sym typeface="+mn-ea"/>
              </a:endParaRPr>
            </a:p>
          </p:txBody>
        </p:sp>
      </p:grpSp>
      <p:grpSp>
        <p:nvGrpSpPr>
          <p:cNvPr id="4" name="组合 3"/>
          <p:cNvGrpSpPr/>
          <p:nvPr/>
        </p:nvGrpSpPr>
        <p:grpSpPr>
          <a:xfrm>
            <a:off x="4947920" y="4387215"/>
            <a:ext cx="4486910" cy="657225"/>
            <a:chOff x="7510" y="2948"/>
            <a:chExt cx="7066" cy="1036"/>
          </a:xfrm>
        </p:grpSpPr>
        <p:sp>
          <p:nvSpPr>
            <p:cNvPr id="5" name="椭圆 4"/>
            <p:cNvSpPr/>
            <p:nvPr/>
          </p:nvSpPr>
          <p:spPr>
            <a:xfrm>
              <a:off x="7510" y="2948"/>
              <a:ext cx="1036" cy="1036"/>
            </a:xfrm>
            <a:prstGeom prst="ellipse">
              <a:avLst/>
            </a:prstGeom>
            <a:solidFill>
              <a:srgbClr val="FBC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10000"/>
                </a:lnSpc>
              </a:pPr>
              <a:r>
                <a:rPr lang="en-US" altLang="zh-CN" sz="2600">
                  <a:latin typeface="思源黑体 CN Normal" panose="020B0400000000000000" charset="-122"/>
                  <a:ea typeface="思源黑体 CN Normal" panose="020B0400000000000000" charset="-122"/>
                </a:rPr>
                <a:t>3</a:t>
              </a:r>
              <a:endParaRPr lang="en-US" altLang="zh-CN" sz="2600">
                <a:latin typeface="思源黑体 CN Normal" panose="020B0400000000000000" charset="-122"/>
                <a:ea typeface="思源黑体 CN Normal" panose="020B0400000000000000" charset="-122"/>
              </a:endParaRPr>
            </a:p>
          </p:txBody>
        </p:sp>
        <p:sp>
          <p:nvSpPr>
            <p:cNvPr id="8" name="文本框 7"/>
            <p:cNvSpPr txBox="1"/>
            <p:nvPr/>
          </p:nvSpPr>
          <p:spPr>
            <a:xfrm>
              <a:off x="9070" y="3055"/>
              <a:ext cx="5506" cy="823"/>
            </a:xfrm>
            <a:prstGeom prst="rect">
              <a:avLst/>
            </a:prstGeom>
            <a:noFill/>
          </p:spPr>
          <p:txBody>
            <a:bodyPr wrap="none" rtlCol="0" anchor="t">
              <a:spAutoFit/>
            </a:bodyPr>
            <a:p>
              <a:pPr algn="ctr" fontAlgn="ctr">
                <a:lnSpc>
                  <a:spcPct val="100000"/>
                </a:lnSpc>
                <a:buClrTx/>
                <a:buSzTx/>
                <a:buFontTx/>
              </a:pPr>
              <a:r>
                <a:rPr lang="zh-CN" altLang="en-US" sz="2800">
                  <a:solidFill>
                    <a:srgbClr val="1F3964"/>
                  </a:solidFill>
                  <a:latin typeface="思源黑体 CN Normal" panose="020B0400000000000000" charset="-122"/>
                  <a:ea typeface="思源黑体 CN Normal" panose="020B0400000000000000" charset="-122"/>
                  <a:sym typeface="+mn-ea"/>
                </a:rPr>
                <a:t>Python实现溯源系统</a:t>
              </a:r>
              <a:endParaRPr lang="zh-CN" altLang="en-US" sz="2800">
                <a:solidFill>
                  <a:srgbClr val="1F3964"/>
                </a:solidFill>
                <a:latin typeface="思源黑体 CN Normal" panose="020B0400000000000000" charset="-122"/>
                <a:ea typeface="思源黑体 CN Normal" panose="020B04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2" name="矩形 1"/>
          <p:cNvSpPr/>
          <p:nvPr/>
        </p:nvSpPr>
        <p:spPr>
          <a:xfrm>
            <a:off x="996950" y="1475105"/>
            <a:ext cx="5541645" cy="431165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餐厅中的自助点餐：</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商家建立一个手机电子菜单并生成二维码，之后可以很轻松的将餐饮文化、菜品介绍等信息按照相关的指引录入。</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用户通过扫码获得该手机网站的跳转链接获取商家相关信息。并在二维码的连接中，配合电子支付直接进行自助结账。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6" name="图片 5"/>
          <p:cNvPicPr>
            <a:picLocks noChangeAspect="1"/>
          </p:cNvPicPr>
          <p:nvPr/>
        </p:nvPicPr>
        <p:blipFill>
          <a:blip r:embed="rId1"/>
          <a:stretch>
            <a:fillRect/>
          </a:stretch>
        </p:blipFill>
        <p:spPr>
          <a:xfrm>
            <a:off x="7089775" y="2039620"/>
            <a:ext cx="4320000"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0218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手机扫码购物：</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通过手机上的二维码扫描软件，可直接扫描二维码进入商家的建立的网站，点击其中的产品，即可完成下单及支付，实现轻松购物的时尚理念。</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a:t>
            </a:r>
            <a:r>
              <a:rPr lang="zh-CN" altLang="en-US" sz="2400">
                <a:solidFill>
                  <a:srgbClr val="1F3964"/>
                </a:solidFill>
                <a:latin typeface="思源黑体 CN Normal" panose="020B0400000000000000" charset="-122"/>
                <a:ea typeface="思源黑体 CN Normal" panose="020B0400000000000000" charset="-122"/>
                <a:sym typeface="+mn-ea"/>
              </a:rPr>
              <a:t>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p:cNvPicPr>
            <a:picLocks noChangeAspect="1"/>
          </p:cNvPicPr>
          <p:nvPr/>
        </p:nvPicPr>
        <p:blipFill>
          <a:blip r:embed="rId1"/>
          <a:srcRect l="1911" t="14884"/>
          <a:stretch>
            <a:fillRect/>
          </a:stretch>
        </p:blipFill>
        <p:spPr>
          <a:xfrm>
            <a:off x="3823970" y="3662680"/>
            <a:ext cx="4544060" cy="2628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2" name="矩形 1"/>
          <p:cNvSpPr/>
          <p:nvPr/>
        </p:nvSpPr>
        <p:spPr>
          <a:xfrm>
            <a:off x="996950" y="1475105"/>
            <a:ext cx="5207635" cy="43688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手机扫码购物：</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样进行购物对于商家来说销售更具体明确，营销更便捷精准，企业商家投入非常低的成本，获得很好的营销宣传效果；对于消费者来说算是一种全新的购物方式，可以通过扫描二维码了解商品的信息、了解产品更加方便、精准，同时配合电子支付整个购买的流程也更加便捷。</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8" name="图片 7"/>
          <p:cNvPicPr>
            <a:picLocks noChangeAspect="1"/>
          </p:cNvPicPr>
          <p:nvPr/>
        </p:nvPicPr>
        <p:blipFill>
          <a:blip r:embed="rId1"/>
          <a:stretch>
            <a:fillRect/>
          </a:stretch>
        </p:blipFill>
        <p:spPr>
          <a:xfrm>
            <a:off x="6847840" y="1909445"/>
            <a:ext cx="3600000" cy="36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20669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二维码印章：</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二维码除了商业用途，对于个人同样也有实现展示与推广的作用。例如画家，可在自己的作品上加印二维码，关于创作过程、出版画册、举办画展等信息就能一目了然。</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3" name="图片 2"/>
          <p:cNvPicPr>
            <a:picLocks noChangeAspect="1"/>
          </p:cNvPicPr>
          <p:nvPr/>
        </p:nvPicPr>
        <p:blipFill>
          <a:blip r:embed="rId1"/>
          <a:srcRect b="14684"/>
          <a:stretch>
            <a:fillRect/>
          </a:stretch>
        </p:blipFill>
        <p:spPr>
          <a:xfrm>
            <a:off x="4407535" y="3685540"/>
            <a:ext cx="3376596"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animBg="1"/>
      <p:bldP spid="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16000" y="1475105"/>
            <a:ext cx="10160000" cy="157162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保密应用：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商业情报、经济情报、政治情报、军事情报、私人情报等机密资料之加密及传递。</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pic>
        <p:nvPicPr>
          <p:cNvPr id="2" name="图片 1"/>
          <p:cNvPicPr>
            <a:picLocks noChangeAspect="1"/>
          </p:cNvPicPr>
          <p:nvPr/>
        </p:nvPicPr>
        <p:blipFill>
          <a:blip r:embed="rId1"/>
          <a:stretch>
            <a:fillRect/>
          </a:stretch>
        </p:blipFill>
        <p:spPr>
          <a:xfrm>
            <a:off x="3969385" y="3237865"/>
            <a:ext cx="4253230" cy="3045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4" grpId="0" bldLvl="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2" name="矩形 1"/>
          <p:cNvSpPr/>
          <p:nvPr/>
        </p:nvSpPr>
        <p:spPr>
          <a:xfrm>
            <a:off x="996950" y="1475105"/>
            <a:ext cx="5207635" cy="402209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盘点应用：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物流中心、仓储中心、联勤中心之货品及固定资产之自动盘点，发挥「立即盘点、立即决策」的效果。</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3" name="图片 2"/>
          <p:cNvPicPr>
            <a:picLocks noChangeAspect="1"/>
          </p:cNvPicPr>
          <p:nvPr/>
        </p:nvPicPr>
        <p:blipFill>
          <a:blip r:embed="rId1"/>
          <a:stretch>
            <a:fillRect/>
          </a:stretch>
        </p:blipFill>
        <p:spPr>
          <a:xfrm>
            <a:off x="6927850" y="1002030"/>
            <a:ext cx="3810000" cy="5082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2" grpId="0" bldLvl="0" animBg="1"/>
      <p:bldP spid="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203454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门票应用：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景点门票，火车票告别传统文字纸张模式，采用二维码进行售票、检票，提高通行效率，防止伪票。</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1"/>
          <a:srcRect t="27593" b="15202"/>
          <a:stretch>
            <a:fillRect/>
          </a:stretch>
        </p:blipFill>
        <p:spPr>
          <a:xfrm>
            <a:off x="2739642" y="3591560"/>
            <a:ext cx="6712717" cy="28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二维码的应用</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61480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同学们还知道二维码除了上面提到的还有哪些应用吗？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接下来我们就来学习一下如何在Python中将信息记录在二维码上吧！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20190621小学版人物集合-轩轩_81"/>
          <p:cNvPicPr>
            <a:picLocks noChangeAspect="1"/>
          </p:cNvPicPr>
          <p:nvPr/>
        </p:nvPicPr>
        <p:blipFill>
          <a:blip r:embed="rId1"/>
          <a:stretch>
            <a:fillRect/>
          </a:stretch>
        </p:blipFill>
        <p:spPr>
          <a:xfrm>
            <a:off x="5279708" y="3921125"/>
            <a:ext cx="1632585" cy="1878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3" grpId="0" bldLvl="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编程任务</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2" name="文本框 1"/>
          <p:cNvSpPr txBox="1"/>
          <p:nvPr/>
        </p:nvSpPr>
        <p:spPr>
          <a:xfrm>
            <a:off x="3373120" y="2690495"/>
            <a:ext cx="4710430" cy="783590"/>
          </a:xfrm>
          <a:prstGeom prst="rect">
            <a:avLst/>
          </a:prstGeom>
          <a:noFill/>
        </p:spPr>
        <p:txBody>
          <a:bodyPr wrap="none" rtlCol="0" anchor="t">
            <a:spAutoFit/>
          </a:bodyPr>
          <a:p>
            <a:pPr indent="711200" algn="ctr" fontAlgn="auto">
              <a:lnSpc>
                <a:spcPct val="150000"/>
              </a:lnSpc>
              <a:spcBef>
                <a:spcPts val="1000"/>
              </a:spcBef>
            </a:pPr>
            <a:r>
              <a:rPr lang="zh-CN" altLang="en-US" sz="3000" b="1" dirty="0">
                <a:solidFill>
                  <a:srgbClr val="FF0000"/>
                </a:solidFill>
                <a:latin typeface="思源黑体 CN Light" panose="020B0300000000000000" charset="-122"/>
                <a:ea typeface="思源黑体 CN Light" panose="020B0300000000000000" charset="-122"/>
                <a:sym typeface="+mn-ea"/>
              </a:rPr>
              <a:t>待程序修改完成后补充</a:t>
            </a:r>
            <a:endParaRPr lang="zh-CN" altLang="en-US" sz="3000">
              <a:latin typeface="思源黑体 CN Light" panose="020B0300000000000000" charset="-122"/>
              <a:ea typeface="思源黑体 CN Light" panose="020B03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分享自己设计的溯源系统</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0712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457200" algn="l" fontAlgn="auto">
              <a:lnSpc>
                <a:spcPct val="150000"/>
              </a:lnSpc>
              <a:spcBef>
                <a:spcPts val="1000"/>
              </a:spcBef>
              <a:buClrTx/>
              <a:buSzTx/>
              <a:buFontTx/>
            </a:pPr>
            <a:r>
              <a:rPr lang="zh-CN" altLang="en-US" sz="2000" dirty="0">
                <a:sym typeface="+mn-ea"/>
              </a:rPr>
              <a:t>现</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在请已经实现了自己设计的溯源系统的</a:t>
            </a: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同学，分享一下自己设计的系统！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descr="20190621小学版人物集合-轩轩_45"/>
          <p:cNvPicPr>
            <a:picLocks noChangeAspect="1"/>
          </p:cNvPicPr>
          <p:nvPr/>
        </p:nvPicPr>
        <p:blipFill>
          <a:blip r:embed="rId1"/>
          <a:stretch>
            <a:fillRect/>
          </a:stretch>
        </p:blipFill>
        <p:spPr>
          <a:xfrm>
            <a:off x="5347653" y="3566795"/>
            <a:ext cx="1496695" cy="2089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bldLvl="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2026285"/>
            <a:ext cx="5732780" cy="286321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同学们在课后都体验那些溯源系统呢？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有没有同学通过查询农产品上的电子标签或者其它标签，了解到农产品的生产、运输、销售信息的呢？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现在请同学们分享一下！</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小飞_26"/>
          <p:cNvPicPr>
            <a:picLocks noChangeAspect="1"/>
          </p:cNvPicPr>
          <p:nvPr/>
        </p:nvPicPr>
        <p:blipFill>
          <a:blip r:embed="rId1"/>
          <a:stretch>
            <a:fillRect/>
          </a:stretch>
        </p:blipFill>
        <p:spPr>
          <a:xfrm>
            <a:off x="5819775" y="4681855"/>
            <a:ext cx="1015365" cy="1409065"/>
          </a:xfrm>
          <a:prstGeom prst="rect">
            <a:avLst/>
          </a:prstGeom>
        </p:spPr>
      </p:pic>
      <p:sp>
        <p:nvSpPr>
          <p:cNvPr id="6" name="文本框 5"/>
          <p:cNvSpPr txBox="1"/>
          <p:nvPr/>
        </p:nvSpPr>
        <p:spPr>
          <a:xfrm>
            <a:off x="996950" y="1412240"/>
            <a:ext cx="1144905" cy="460375"/>
          </a:xfrm>
          <a:prstGeom prst="rect">
            <a:avLst/>
          </a:prstGeom>
          <a:noFill/>
        </p:spPr>
        <p:txBody>
          <a:bodyPr wrap="square" rtlCol="0">
            <a:spAutoFit/>
          </a:bodyPr>
          <a:p>
            <a:pPr algn="l">
              <a:buClrTx/>
              <a:buSzTx/>
              <a:buFontTx/>
              <a:buNone/>
            </a:pPr>
            <a:r>
              <a:rPr lang="zh-CN" altLang="en-US" sz="2400">
                <a:solidFill>
                  <a:srgbClr val="1F3964"/>
                </a:solidFill>
                <a:latin typeface="思源黑体 CN Normal" panose="020B0400000000000000" charset="-122"/>
                <a:ea typeface="思源黑体 CN Normal" panose="020B0400000000000000" charset="-122"/>
                <a:sym typeface="+mn-ea"/>
              </a:rPr>
              <a:t>分享</a:t>
            </a:r>
            <a:r>
              <a:rPr lang="zh-CN" altLang="en-US" sz="2400">
                <a:solidFill>
                  <a:srgbClr val="1F3964"/>
                </a:solidFill>
                <a:latin typeface="思源黑体 CN Normal" panose="020B0400000000000000" charset="-122"/>
                <a:ea typeface="思源黑体 CN Normal" panose="020B0400000000000000" charset="-122"/>
              </a:rPr>
              <a:t>：</a:t>
            </a:r>
            <a:endParaRPr lang="zh-CN" altLang="en-US" sz="2400">
              <a:solidFill>
                <a:srgbClr val="1F3964"/>
              </a:solidFill>
              <a:latin typeface="思源黑体 CN Normal" panose="020B0400000000000000" charset="-122"/>
              <a:ea typeface="思源黑体 CN Normal" panose="020B0400000000000000" charset="-122"/>
            </a:endParaRPr>
          </a:p>
        </p:txBody>
      </p:sp>
      <p:sp>
        <p:nvSpPr>
          <p:cNvPr id="12" name="矩形标注 11"/>
          <p:cNvSpPr/>
          <p:nvPr/>
        </p:nvSpPr>
        <p:spPr>
          <a:xfrm flipH="1">
            <a:off x="1467485" y="5126990"/>
            <a:ext cx="3982085" cy="896620"/>
          </a:xfrm>
          <a:prstGeom prst="wedgeRectCallout">
            <a:avLst>
              <a:gd name="adj1" fmla="val -55341"/>
              <a:gd name="adj2" fmla="val -21976"/>
            </a:avLst>
          </a:prstGeom>
          <a:solidFill>
            <a:srgbClr val="F5F0BA"/>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fontAlgn="auto">
              <a:lnSpc>
                <a:spcPct val="130000"/>
              </a:lnSpc>
              <a:extLst>
                <a:ext uri="{35155182-B16C-46BC-9424-99874614C6A1}">
                  <wpsdc:indentchars xmlns:wpsdc="http://www.wps.cn/officeDocument/2017/drawingmlCustomData" val="0" checksum="1138305165"/>
                </a:ext>
              </a:extLst>
            </a:pPr>
            <a:r>
              <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rPr>
              <a:t>同学们可以举手说一说</a:t>
            </a:r>
            <a:endParaRPr lang="zh-CN" altLang="en-US" sz="2200">
              <a:solidFill>
                <a:schemeClr val="accent4">
                  <a:lumMod val="7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7" name="图片 6" descr="20190621小学版人物集合-轩轩_26-3"/>
          <p:cNvPicPr>
            <a:picLocks noChangeAspect="1"/>
          </p:cNvPicPr>
          <p:nvPr/>
        </p:nvPicPr>
        <p:blipFill>
          <a:blip r:embed="rId2"/>
          <a:stretch>
            <a:fillRect/>
          </a:stretch>
        </p:blipFill>
        <p:spPr>
          <a:xfrm>
            <a:off x="8274050" y="2439670"/>
            <a:ext cx="1524635" cy="2350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12" grpId="0" bldLvl="0" animBg="1"/>
      <p:bldP spid="1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总结</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4" name="矩形 3"/>
          <p:cNvSpPr/>
          <p:nvPr/>
        </p:nvSpPr>
        <p:spPr>
          <a:xfrm>
            <a:off x="1016000" y="1475105"/>
            <a:ext cx="10160000" cy="239077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457200" algn="l" fontAlgn="auto">
              <a:lnSpc>
                <a:spcPct val="150000"/>
              </a:lnSpc>
              <a:spcBef>
                <a:spcPts val="1000"/>
              </a:spcBef>
              <a:buClrTx/>
              <a:buSzTx/>
              <a:buFontTx/>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这节课我们了解二维码在溯源系统中的应用，也了解了二维码在其它场景中的应用，其实现在我们生活中已经越来越多人使用二维码，大家对于二维码的发展有什么看法吗？在课后不妨和同学们、朋友们或者家人分享这节课学到的关于二维码的知识，并讨论大家对于二维码的看法哦！</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C:\Users\lansenboy\Pictures\Camera Roll\close-up-of-human-hand-327533.jpgclose-up-of-human-hand-327533"/>
          <p:cNvPicPr>
            <a:picLocks noChangeAspect="1"/>
          </p:cNvPicPr>
          <p:nvPr/>
        </p:nvPicPr>
        <p:blipFill>
          <a:blip r:embed="rId1"/>
          <a:srcRect/>
          <a:stretch>
            <a:fillRect/>
          </a:stretch>
        </p:blipFill>
        <p:spPr>
          <a:xfrm>
            <a:off x="4399280" y="4193540"/>
            <a:ext cx="3393440" cy="2120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bldLvl="0" animBg="1"/>
      <p:bldP spid="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4020" y="3014345"/>
            <a:ext cx="6283960" cy="829945"/>
          </a:xfrm>
          <a:prstGeom prst="rect">
            <a:avLst/>
          </a:prstGeom>
          <a:noFill/>
        </p:spPr>
        <p:txBody>
          <a:bodyPr wrap="square" rtlCol="0">
            <a:spAutoFit/>
          </a:bodyPr>
          <a:p>
            <a:pPr algn="ctr"/>
            <a:r>
              <a:rPr lang="zh-CN" altLang="en-US" sz="4800">
                <a:solidFill>
                  <a:srgbClr val="157CD3"/>
                </a:solidFill>
                <a:latin typeface="思源黑体 CN Bold" panose="020B0800000000000000" charset="-122"/>
                <a:ea typeface="思源黑体 CN Bold" panose="020B0800000000000000" charset="-122"/>
              </a:rPr>
              <a:t>感谢您的聆听</a:t>
            </a:r>
            <a:endParaRPr lang="zh-CN" altLang="en-US" sz="4800">
              <a:solidFill>
                <a:srgbClr val="157CD3"/>
              </a:solidFill>
              <a:latin typeface="思源黑体 CN Bold" panose="020B0800000000000000" charset="-122"/>
              <a:ea typeface="思源黑体 CN Bold" panose="020B0800000000000000" charset="-122"/>
            </a:endParaRPr>
          </a:p>
        </p:txBody>
      </p:sp>
      <p:pic>
        <p:nvPicPr>
          <p:cNvPr id="2" name="图片 1" descr="第二章-第二节"/>
          <p:cNvPicPr>
            <a:picLocks noChangeAspect="1"/>
          </p:cNvPicPr>
          <p:nvPr/>
        </p:nvPicPr>
        <p:blipFill>
          <a:blip r:embed="rId1"/>
          <a:stretch>
            <a:fillRect/>
          </a:stretch>
        </p:blipFill>
        <p:spPr>
          <a:xfrm>
            <a:off x="4665980" y="3551555"/>
            <a:ext cx="3169285" cy="330644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96950" y="1903730"/>
            <a:ext cx="5866765" cy="389064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在同学分享之后，大家有没有发现这些溯源系统，除了使用我们上节课介绍的RFID电子标签之外，还使用了二维码或者其它技术来记录农产品的信息。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大家有没有思考过为什么有的溯源系统会使用RFID电子标签，有的溯源系统会使用二维码呢？</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a:p>
            <a:pPr marL="0" indent="508000" algn="l" fontAlgn="auto">
              <a:lnSpc>
                <a:spcPct val="150000"/>
              </a:lnSpc>
              <a:buClrTx/>
              <a:buSzTx/>
              <a:buFontTx/>
              <a:buNone/>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今天我们就一起来了解一下二维码吧！</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6" name="文本框 5"/>
          <p:cNvSpPr txBox="1"/>
          <p:nvPr/>
        </p:nvSpPr>
        <p:spPr>
          <a:xfrm>
            <a:off x="996950" y="1249045"/>
            <a:ext cx="5974080" cy="460375"/>
          </a:xfrm>
          <a:prstGeom prst="rect">
            <a:avLst/>
          </a:prstGeom>
          <a:noFill/>
        </p:spPr>
        <p:txBody>
          <a:bodyPr wrap="square" rtlCol="0">
            <a:spAutoFit/>
          </a:bodyPr>
          <a:p>
            <a:pPr algn="l"/>
            <a:r>
              <a:rPr lang="zh-CN" altLang="en-US" sz="2400">
                <a:solidFill>
                  <a:srgbClr val="1F3964"/>
                </a:solidFill>
                <a:latin typeface="思源黑体 CN Normal" panose="020B0400000000000000" charset="-122"/>
                <a:ea typeface="思源黑体 CN Normal" panose="020B0400000000000000" charset="-122"/>
                <a:sym typeface="+mn-ea"/>
              </a:rPr>
              <a:t>引入：</a:t>
            </a:r>
            <a:endParaRPr lang="zh-CN" altLang="en-US" sz="2400">
              <a:solidFill>
                <a:srgbClr val="1F3964"/>
              </a:solidFill>
              <a:latin typeface="思源黑体 CN Normal" panose="020B0400000000000000" charset="-122"/>
              <a:ea typeface="思源黑体 CN Normal" panose="020B0400000000000000" charset="-122"/>
            </a:endParaRPr>
          </a:p>
        </p:txBody>
      </p:sp>
      <p:pic>
        <p:nvPicPr>
          <p:cNvPr id="24" name="图片 24" descr="qrcode"/>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468235" y="2540000"/>
            <a:ext cx="2618740" cy="2618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ldLvl="0" animBg="1"/>
      <p:bldP spid="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46443" y="3014345"/>
            <a:ext cx="10699115" cy="829945"/>
          </a:xfrm>
          <a:prstGeom prst="rect">
            <a:avLst/>
          </a:prstGeom>
          <a:noFill/>
        </p:spPr>
        <p:txBody>
          <a:bodyPr wrap="square" rtlCol="0">
            <a:spAutoFit/>
          </a:bodyPr>
          <a:p>
            <a:pPr algn="ctr"/>
            <a:r>
              <a:rPr lang="zh-CN" altLang="en-US" sz="4800">
                <a:solidFill>
                  <a:schemeClr val="bg1"/>
                </a:solidFill>
                <a:latin typeface="思源黑体 CN Bold" panose="020B0800000000000000" charset="-122"/>
                <a:ea typeface="思源黑体 CN Bold" panose="020B0800000000000000" charset="-122"/>
              </a:rPr>
              <a:t>一、了解溯源系统</a:t>
            </a:r>
            <a:endParaRPr lang="en-US" altLang="zh-CN" sz="4800">
              <a:solidFill>
                <a:schemeClr val="bg1"/>
              </a:solidFill>
              <a:latin typeface="思源黑体 CN Bold" panose="020B0800000000000000" charset="-122"/>
              <a:ea typeface="思源黑体 CN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更多溯源系统的例子</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02933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我们可以在超市和农场里，发现类似的溯源系统。</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7" name="组合 6"/>
          <p:cNvGrpSpPr/>
          <p:nvPr/>
        </p:nvGrpSpPr>
        <p:grpSpPr>
          <a:xfrm>
            <a:off x="979805" y="3281045"/>
            <a:ext cx="10232390" cy="2376170"/>
            <a:chOff x="1531" y="5167"/>
            <a:chExt cx="16114" cy="3742"/>
          </a:xfrm>
        </p:grpSpPr>
        <p:pic>
          <p:nvPicPr>
            <p:cNvPr id="4" name="图片 1"/>
            <p:cNvPicPr>
              <a:picLocks noChangeAspect="1"/>
            </p:cNvPicPr>
            <p:nvPr/>
          </p:nvPicPr>
          <p:blipFill>
            <a:blip r:embed="rId1"/>
            <a:stretch>
              <a:fillRect/>
            </a:stretch>
          </p:blipFill>
          <p:spPr>
            <a:xfrm>
              <a:off x="1531" y="5167"/>
              <a:ext cx="5397" cy="3742"/>
            </a:xfrm>
            <a:prstGeom prst="rect">
              <a:avLst/>
            </a:prstGeom>
            <a:noFill/>
            <a:ln>
              <a:noFill/>
            </a:ln>
          </p:spPr>
        </p:pic>
        <p:pic>
          <p:nvPicPr>
            <p:cNvPr id="12" name="图片 12" descr="1575448510(1)"/>
            <p:cNvPicPr>
              <a:picLocks noChangeAspect="1"/>
            </p:cNvPicPr>
            <p:nvPr/>
          </p:nvPicPr>
          <p:blipFill>
            <a:blip r:embed="rId2"/>
            <a:stretch>
              <a:fillRect/>
            </a:stretch>
          </p:blipFill>
          <p:spPr>
            <a:xfrm>
              <a:off x="11775" y="5167"/>
              <a:ext cx="5870" cy="3742"/>
            </a:xfrm>
            <a:prstGeom prst="rect">
              <a:avLst/>
            </a:prstGeom>
          </p:spPr>
        </p:pic>
        <p:pic>
          <p:nvPicPr>
            <p:cNvPr id="2" name="图片 10" descr="1575448366(1)"/>
            <p:cNvPicPr>
              <a:picLocks noChangeAspect="1"/>
            </p:cNvPicPr>
            <p:nvPr/>
          </p:nvPicPr>
          <p:blipFill>
            <a:blip r:embed="rId3"/>
            <a:stretch>
              <a:fillRect/>
            </a:stretch>
          </p:blipFill>
          <p:spPr>
            <a:xfrm>
              <a:off x="7288" y="5167"/>
              <a:ext cx="4127" cy="374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更多溯源系统的例子</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100455"/>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大家觉得它们有什么特点吗？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2" name="组合 1"/>
          <p:cNvGrpSpPr/>
          <p:nvPr/>
        </p:nvGrpSpPr>
        <p:grpSpPr>
          <a:xfrm>
            <a:off x="979805" y="3281045"/>
            <a:ext cx="10232390" cy="2376170"/>
            <a:chOff x="1531" y="5167"/>
            <a:chExt cx="16114" cy="3742"/>
          </a:xfrm>
        </p:grpSpPr>
        <p:pic>
          <p:nvPicPr>
            <p:cNvPr id="8" name="图片 1"/>
            <p:cNvPicPr>
              <a:picLocks noChangeAspect="1"/>
            </p:cNvPicPr>
            <p:nvPr/>
          </p:nvPicPr>
          <p:blipFill>
            <a:blip r:embed="rId1"/>
            <a:stretch>
              <a:fillRect/>
            </a:stretch>
          </p:blipFill>
          <p:spPr>
            <a:xfrm>
              <a:off x="1531" y="5167"/>
              <a:ext cx="5397" cy="3742"/>
            </a:xfrm>
            <a:prstGeom prst="rect">
              <a:avLst/>
            </a:prstGeom>
            <a:noFill/>
            <a:ln>
              <a:noFill/>
            </a:ln>
          </p:spPr>
        </p:pic>
        <p:pic>
          <p:nvPicPr>
            <p:cNvPr id="12" name="图片 12" descr="1575448510(1)"/>
            <p:cNvPicPr>
              <a:picLocks noChangeAspect="1"/>
            </p:cNvPicPr>
            <p:nvPr/>
          </p:nvPicPr>
          <p:blipFill>
            <a:blip r:embed="rId2"/>
            <a:stretch>
              <a:fillRect/>
            </a:stretch>
          </p:blipFill>
          <p:spPr>
            <a:xfrm>
              <a:off x="11775" y="5167"/>
              <a:ext cx="5870" cy="3742"/>
            </a:xfrm>
            <a:prstGeom prst="rect">
              <a:avLst/>
            </a:prstGeom>
          </p:spPr>
        </p:pic>
        <p:pic>
          <p:nvPicPr>
            <p:cNvPr id="9" name="图片 10" descr="1575448366(1)"/>
            <p:cNvPicPr>
              <a:picLocks noChangeAspect="1"/>
            </p:cNvPicPr>
            <p:nvPr/>
          </p:nvPicPr>
          <p:blipFill>
            <a:blip r:embed="rId3"/>
            <a:stretch>
              <a:fillRect/>
            </a:stretch>
          </p:blipFill>
          <p:spPr>
            <a:xfrm>
              <a:off x="7288" y="5167"/>
              <a:ext cx="4127" cy="374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3" grpId="0" bldLvl="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不同的溯源技术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3" name="矩形 2"/>
          <p:cNvSpPr/>
          <p:nvPr/>
        </p:nvSpPr>
        <p:spPr>
          <a:xfrm>
            <a:off x="1016000" y="1475105"/>
            <a:ext cx="10160000" cy="193040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同学们有没有发现，我们在生活中看见的更多的溯源系统和我们刚刚看见的图中的例子更加接近，这些农产品的溯源系统都没有使用RFID电子标签，而是使用了二维码来记录农作物的信息，同学们知道是为什么吗？</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2" name="图片 1" descr="20190621小学版人物集合-轩轩_156"/>
          <p:cNvPicPr>
            <a:picLocks noChangeAspect="1"/>
          </p:cNvPicPr>
          <p:nvPr/>
        </p:nvPicPr>
        <p:blipFill>
          <a:blip r:embed="rId1"/>
          <a:stretch>
            <a:fillRect/>
          </a:stretch>
        </p:blipFill>
        <p:spPr>
          <a:xfrm>
            <a:off x="5233670" y="3552190"/>
            <a:ext cx="1724660" cy="2696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bldLvl="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96950" y="838835"/>
            <a:ext cx="5974080" cy="460375"/>
          </a:xfrm>
          <a:prstGeom prst="rect">
            <a:avLst/>
          </a:prstGeom>
          <a:noFill/>
        </p:spPr>
        <p:txBody>
          <a:bodyPr wrap="square" rtlCol="0">
            <a:spAutoFit/>
          </a:bodyPr>
          <a:p>
            <a:pPr algn="l">
              <a:buClrTx/>
              <a:buSzTx/>
              <a:buFontTx/>
            </a:pPr>
            <a:r>
              <a:rPr lang="zh-CN" altLang="en-US" sz="2400">
                <a:solidFill>
                  <a:srgbClr val="1F3964"/>
                </a:solidFill>
                <a:latin typeface="思源黑体 CN Normal" panose="020B0400000000000000" charset="-122"/>
                <a:ea typeface="思源黑体 CN Normal" panose="020B0400000000000000" charset="-122"/>
                <a:sym typeface="+mn-ea"/>
              </a:rPr>
              <a:t>不同的溯源技术</a:t>
            </a:r>
            <a:endParaRPr lang="zh-CN" altLang="en-US" sz="2400">
              <a:solidFill>
                <a:srgbClr val="1F3964"/>
              </a:solidFill>
              <a:latin typeface="思源黑体 CN Normal" panose="020B0400000000000000" charset="-122"/>
              <a:ea typeface="思源黑体 CN Normal" panose="020B0400000000000000" charset="-122"/>
              <a:sym typeface="+mn-ea"/>
            </a:endParaRPr>
          </a:p>
        </p:txBody>
      </p:sp>
      <p:sp>
        <p:nvSpPr>
          <p:cNvPr id="5" name="矩形 4"/>
          <p:cNvSpPr/>
          <p:nvPr/>
        </p:nvSpPr>
        <p:spPr>
          <a:xfrm>
            <a:off x="996950" y="1475105"/>
            <a:ext cx="5207635" cy="4452620"/>
          </a:xfrm>
          <a:prstGeom prst="rect">
            <a:avLst/>
          </a:prstGeom>
          <a:solidFill>
            <a:srgbClr val="EFF5FF"/>
          </a:solidFill>
          <a:ln>
            <a:noFill/>
          </a:ln>
        </p:spPr>
        <p:style>
          <a:lnRef idx="2">
            <a:schemeClr val="accent1">
              <a:shade val="50000"/>
            </a:schemeClr>
          </a:lnRef>
          <a:fillRef idx="1">
            <a:schemeClr val="accent1"/>
          </a:fillRef>
          <a:effectRef idx="0">
            <a:schemeClr val="accent1"/>
          </a:effectRef>
          <a:fontRef idx="minor">
            <a:schemeClr val="lt1"/>
          </a:fontRef>
        </p:style>
        <p:txBody>
          <a:bodyPr lIns="252095" tIns="252095" rIns="252095" bIns="252095" rtlCol="0" anchor="t" anchorCtr="0"/>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我们来比较一下这两种溯源技术：</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RFID电子标签：</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成本比较高。</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防伪性能比较好。</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a:p>
            <a:pPr indent="508000" algn="l" fontAlgn="auto">
              <a:lnSpc>
                <a:spcPct val="150000"/>
              </a:lnSpc>
              <a:spcBef>
                <a:spcPts val="1000"/>
              </a:spcBef>
              <a:buClrTx/>
              <a:buSzTx/>
              <a:buFontTx/>
              <a:extLst>
                <a:ext uri="{35155182-B16C-46BC-9424-99874614C6A1}">
                  <wpsdc:indentchars xmlns:wpsdc="http://www.wps.cn/officeDocument/2017/drawingmlCustomData" val="200" checksum="282533468"/>
                </a:ext>
              </a:extLst>
            </a:pPr>
            <a:r>
              <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rPr>
              <a:t>需要特殊的读写设备。</a:t>
            </a:r>
            <a:endParaRPr lang="zh-CN" altLang="en-US" sz="2000" dirty="0">
              <a:solidFill>
                <a:schemeClr val="tx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17" name="图片 17" descr="1575448967(1)"/>
          <p:cNvPicPr>
            <a:picLocks noChangeAspect="1"/>
          </p:cNvPicPr>
          <p:nvPr/>
        </p:nvPicPr>
        <p:blipFill>
          <a:blip r:embed="rId1"/>
          <a:stretch>
            <a:fillRect/>
          </a:stretch>
        </p:blipFill>
        <p:spPr>
          <a:xfrm>
            <a:off x="7284720" y="1579880"/>
            <a:ext cx="3889375" cy="3385185"/>
          </a:xfrm>
          <a:prstGeom prst="rect">
            <a:avLst/>
          </a:prstGeom>
        </p:spPr>
      </p:pic>
      <p:pic>
        <p:nvPicPr>
          <p:cNvPr id="26" name="图片 25" descr="PPT母版"/>
          <p:cNvPicPr>
            <a:picLocks noChangeAspect="1"/>
          </p:cNvPicPr>
          <p:nvPr/>
        </p:nvPicPr>
        <p:blipFill>
          <a:blip r:embed="rId2"/>
          <a:stretch>
            <a:fillRect/>
          </a:stretch>
        </p:blipFill>
        <p:spPr>
          <a:xfrm>
            <a:off x="525145" y="5721985"/>
            <a:ext cx="2104390" cy="595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5" grpId="0" bldLvl="0" animBg="1"/>
    </p:bldLst>
  </p:timing>
</p:sld>
</file>

<file path=ppt/tags/tag1.xml><?xml version="1.0" encoding="utf-8"?>
<p:tagLst xmlns:p="http://schemas.openxmlformats.org/presentationml/2006/main">
  <p:tag name="PA" val="v4.0.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2397</Words>
  <PresentationFormat>宽屏</PresentationFormat>
  <Paragraphs>157</Paragraphs>
  <Slides>31</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31</vt:i4>
      </vt:variant>
    </vt:vector>
  </HeadingPairs>
  <TitlesOfParts>
    <vt:vector size="48" baseType="lpstr">
      <vt:lpstr>Arial</vt:lpstr>
      <vt:lpstr>宋体</vt:lpstr>
      <vt:lpstr>Wingdings</vt:lpstr>
      <vt:lpstr>思源黑体 CN Medium</vt:lpstr>
      <vt:lpstr>思源黑体 CN Normal</vt:lpstr>
      <vt:lpstr>思源黑体 CN Light</vt:lpstr>
      <vt:lpstr>思源黑体 CN Bold</vt:lpstr>
      <vt:lpstr>Calibri</vt:lpstr>
      <vt:lpstr>微软雅黑</vt:lpstr>
      <vt:lpstr>Arial Unicode MS</vt:lpstr>
      <vt:lpstr>Calibri Light</vt:lpstr>
      <vt:lpstr>1_Office 主题</vt:lpstr>
      <vt:lpstr>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2020-07-07T09:27:00Z</dcterms:created>
  <dcterms:modified xsi:type="dcterms:W3CDTF">2021-10-18T06:04:00Z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799283F8329A4DAE8731E4801DC249B9</vt:lpwstr>
  </property>
</Properties>
</file>